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56" r:id="rId2"/>
    <p:sldId id="260" r:id="rId3"/>
    <p:sldId id="259" r:id="rId4"/>
    <p:sldId id="261" r:id="rId5"/>
    <p:sldId id="263" r:id="rId6"/>
    <p:sldId id="264" r:id="rId7"/>
    <p:sldId id="265" r:id="rId8"/>
    <p:sldId id="267" r:id="rId9"/>
    <p:sldId id="278" r:id="rId10"/>
    <p:sldId id="279" r:id="rId11"/>
    <p:sldId id="266" r:id="rId12"/>
    <p:sldId id="268" r:id="rId13"/>
    <p:sldId id="269" r:id="rId14"/>
    <p:sldId id="270" r:id="rId15"/>
    <p:sldId id="277" r:id="rId16"/>
    <p:sldId id="280" r:id="rId17"/>
    <p:sldId id="281" r:id="rId18"/>
    <p:sldId id="282" r:id="rId19"/>
    <p:sldId id="283" r:id="rId20"/>
    <p:sldId id="284" r:id="rId21"/>
    <p:sldId id="285" r:id="rId22"/>
    <p:sldId id="271" r:id="rId23"/>
    <p:sldId id="273" r:id="rId24"/>
    <p:sldId id="272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8655" autoAdjust="0"/>
  </p:normalViewPr>
  <p:slideViewPr>
    <p:cSldViewPr>
      <p:cViewPr varScale="1">
        <p:scale>
          <a:sx n="53" d="100"/>
          <a:sy n="53" d="100"/>
        </p:scale>
        <p:origin x="-95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B8AA73-764B-418D-AA9D-3C8E6E4C0032}" type="datetimeFigureOut">
              <a:rPr lang="en-US" smtClean="0"/>
              <a:t>3/2/2014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01BB0A-595B-47EE-8990-4DACD904E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4003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do you notice?</a:t>
            </a:r>
          </a:p>
          <a:p>
            <a:r>
              <a:rPr lang="en-US" dirty="0" smtClean="0"/>
              <a:t>Record</a:t>
            </a:r>
            <a:r>
              <a:rPr lang="en-US" baseline="0" dirty="0" smtClean="0"/>
              <a:t> Observations (may include):</a:t>
            </a:r>
            <a:endParaRPr lang="en-US" dirty="0" smtClean="0"/>
          </a:p>
          <a:p>
            <a:r>
              <a:rPr lang="en-US" dirty="0" smtClean="0"/>
              <a:t>  - The first is one</a:t>
            </a:r>
            <a:r>
              <a:rPr lang="en-US" baseline="0" dirty="0" smtClean="0"/>
              <a:t> more than the second; the first is a perfect square; the second is the product of one more than and one less than the square; all multiples of 4; 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01BB0A-595B-47EE-8990-4DACD904E62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3212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Possible SMPs: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Making sense of problems.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Attending to precision.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Looking for and making use of structure.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01BB0A-595B-47EE-8990-4DACD904E627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007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Make a conjecture here?  Record, then check other types of numbers to see if it always</a:t>
            </a:r>
            <a:r>
              <a:rPr lang="en-US" baseline="0" dirty="0" smtClean="0"/>
              <a:t> works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01BB0A-595B-47EE-8990-4DACD904E627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1324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would we do in this case?</a:t>
            </a:r>
          </a:p>
          <a:p>
            <a:r>
              <a:rPr lang="en-US" baseline="0" dirty="0" smtClean="0"/>
              <a:t>    - </a:t>
            </a:r>
            <a:r>
              <a:rPr lang="en-US" dirty="0" smtClean="0"/>
              <a:t>Would you add 1 and subtract</a:t>
            </a:r>
            <a:r>
              <a:rPr lang="en-US" baseline="0" dirty="0" smtClean="0"/>
              <a:t> 1 from each term?</a:t>
            </a:r>
          </a:p>
          <a:p>
            <a:r>
              <a:rPr lang="en-US" baseline="0" dirty="0" smtClean="0"/>
              <a:t>    - Would you add 1 and subtract 1 from the denominators?</a:t>
            </a:r>
          </a:p>
          <a:p>
            <a:r>
              <a:rPr lang="en-US" baseline="0" dirty="0" smtClean="0"/>
              <a:t>    - Would you add 1 and subtract 1 to the numerators?</a:t>
            </a:r>
          </a:p>
          <a:p>
            <a:endParaRPr lang="en-US" baseline="0" dirty="0" smtClean="0"/>
          </a:p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01BB0A-595B-47EE-8990-4DACD904E627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97482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Decimals?</a:t>
            </a:r>
          </a:p>
          <a:p>
            <a:r>
              <a:rPr lang="en-US" baseline="0" dirty="0" smtClean="0"/>
              <a:t>Proper fractions?</a:t>
            </a:r>
          </a:p>
          <a:p>
            <a:r>
              <a:rPr lang="en-US" baseline="0" dirty="0" smtClean="0"/>
              <a:t>Improper fractions?</a:t>
            </a:r>
          </a:p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01BB0A-595B-47EE-8990-4DACD904E627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97482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Questions to ask if they don’t come up:</a:t>
            </a:r>
          </a:p>
          <a:p>
            <a:r>
              <a:rPr lang="en-US" dirty="0" smtClean="0"/>
              <a:t>What do we know</a:t>
            </a:r>
            <a:r>
              <a:rPr lang="en-US" baseline="0" dirty="0" smtClean="0"/>
              <a:t> about 1?  </a:t>
            </a:r>
            <a:r>
              <a:rPr lang="en-US" i="1" baseline="0" dirty="0" smtClean="0"/>
              <a:t>It’s also a perfect square; it’s odd; neither prime or composite; </a:t>
            </a:r>
          </a:p>
          <a:p>
            <a:r>
              <a:rPr lang="en-US" i="0" baseline="0" dirty="0" smtClean="0"/>
              <a:t>Let’s try some more</a:t>
            </a:r>
          </a:p>
          <a:p>
            <a:endParaRPr lang="en-US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01BB0A-595B-47EE-8990-4DACD904E627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5618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How is this related to your conjectures?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01BB0A-595B-47EE-8990-4DACD904E627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7402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13/100</a:t>
            </a:r>
            <a:r>
              <a:rPr lang="en-US" baseline="0" dirty="0" smtClean="0"/>
              <a:t> x 7 = </a:t>
            </a:r>
          </a:p>
          <a:p>
            <a:r>
              <a:rPr lang="en-US" baseline="0" dirty="0" smtClean="0"/>
              <a:t>1/100 x 13 x 7 = </a:t>
            </a:r>
          </a:p>
          <a:p>
            <a:r>
              <a:rPr lang="en-US" baseline="0" dirty="0" smtClean="0"/>
              <a:t>1/100 x (10^2 – 3^2) = </a:t>
            </a:r>
          </a:p>
          <a:p>
            <a:r>
              <a:rPr lang="en-US" baseline="0" dirty="0" smtClean="0"/>
              <a:t>1/100 x (100-9) = </a:t>
            </a:r>
          </a:p>
          <a:p>
            <a:r>
              <a:rPr lang="en-US" baseline="0" dirty="0" smtClean="0"/>
              <a:t>1/100 x 91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01BB0A-595B-47EE-8990-4DACD904E627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7057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21/10 x 29/10</a:t>
            </a:r>
          </a:p>
          <a:p>
            <a:r>
              <a:rPr lang="en-US" dirty="0" smtClean="0"/>
              <a:t>1/10 x 1/10 x 21 x 29 – Four units from 25</a:t>
            </a:r>
          </a:p>
          <a:p>
            <a:r>
              <a:rPr lang="en-US" dirty="0" smtClean="0"/>
              <a:t>(1/10 x 1/10)</a:t>
            </a:r>
            <a:r>
              <a:rPr lang="en-US" baseline="0" dirty="0" smtClean="0"/>
              <a:t> x (25^2-4^2)</a:t>
            </a:r>
          </a:p>
          <a:p>
            <a:r>
              <a:rPr lang="en-US" baseline="0" dirty="0" smtClean="0"/>
              <a:t>1/100 x (625-16)</a:t>
            </a:r>
          </a:p>
          <a:p>
            <a:r>
              <a:rPr lang="en-US" baseline="0" dirty="0" smtClean="0"/>
              <a:t>1/100 x 609</a:t>
            </a:r>
          </a:p>
          <a:p>
            <a:r>
              <a:rPr lang="en-US" baseline="0" dirty="0" smtClean="0"/>
              <a:t>6.09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01BB0A-595B-47EE-8990-4DACD904E627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0527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37/10</a:t>
            </a:r>
            <a:r>
              <a:rPr lang="en-US" baseline="0" dirty="0" smtClean="0"/>
              <a:t> x 43</a:t>
            </a:r>
          </a:p>
          <a:p>
            <a:r>
              <a:rPr lang="en-US" baseline="0" dirty="0" smtClean="0"/>
              <a:t>1/10 x 37 x 43 – Three units from 40</a:t>
            </a:r>
          </a:p>
          <a:p>
            <a:r>
              <a:rPr lang="en-US" baseline="0" dirty="0" smtClean="0"/>
              <a:t>1/10 x (40^2-3^2)</a:t>
            </a:r>
          </a:p>
          <a:p>
            <a:r>
              <a:rPr lang="en-US" baseline="0" dirty="0" smtClean="0"/>
              <a:t>1/10 x (1600-9)</a:t>
            </a:r>
          </a:p>
          <a:p>
            <a:r>
              <a:rPr lang="en-US" dirty="0" smtClean="0"/>
              <a:t>159.1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01BB0A-595B-47EE-8990-4DACD904E627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4809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486873" y="411480"/>
            <a:ext cx="8170254" cy="6035040"/>
            <a:chOff x="486873" y="411480"/>
            <a:chExt cx="8170254" cy="6035040"/>
          </a:xfrm>
        </p:grpSpPr>
        <p:sp>
          <p:nvSpPr>
            <p:cNvPr id="8" name="Rectangle 7"/>
            <p:cNvSpPr/>
            <p:nvPr/>
          </p:nvSpPr>
          <p:spPr>
            <a:xfrm>
              <a:off x="486873" y="411480"/>
              <a:ext cx="8170254" cy="60350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>
              <a:spLocks/>
            </p:cNvSpPr>
            <p:nvPr/>
          </p:nvSpPr>
          <p:spPr>
            <a:xfrm>
              <a:off x="562843" y="475488"/>
              <a:ext cx="7982712" cy="5888736"/>
            </a:xfrm>
            <a:prstGeom prst="rect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562842" y="6133646"/>
              <a:ext cx="7982712" cy="1472"/>
            </a:xfrm>
            <a:prstGeom prst="line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7" name="Rectangle 16"/>
            <p:cNvSpPr/>
            <p:nvPr/>
          </p:nvSpPr>
          <p:spPr>
            <a:xfrm>
              <a:off x="562843" y="457200"/>
              <a:ext cx="7982712" cy="25786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3950"/>
            <a:ext cx="7342188" cy="1924050"/>
          </a:xfrm>
        </p:spPr>
        <p:txBody>
          <a:bodyPr anchor="b" anchorCtr="0">
            <a:noAutofit/>
          </a:bodyPr>
          <a:lstStyle>
            <a:lvl1pPr>
              <a:defRPr sz="5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429000"/>
            <a:ext cx="7342188" cy="1752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73741" y="6122894"/>
            <a:ext cx="2133600" cy="259317"/>
          </a:xfrm>
        </p:spPr>
        <p:txBody>
          <a:bodyPr/>
          <a:lstStyle/>
          <a:p>
            <a:fld id="{F96E5BD0-E019-440E-B711-75A96DDE8285}" type="datetimeFigureOut">
              <a:rPr lang="en-US" smtClean="0"/>
              <a:t>3/2/2014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2894"/>
            <a:ext cx="2895600" cy="25781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191000" y="6122894"/>
            <a:ext cx="762000" cy="271463"/>
          </a:xfrm>
        </p:spPr>
        <p:txBody>
          <a:bodyPr/>
          <a:lstStyle/>
          <a:p>
            <a:fld id="{F1C47DA4-EF11-49F6-9100-1BFB29C455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, Picture,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26" name="Group 2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grpSp>
            <p:nvGrpSpPr>
              <p:cNvPr id="27" name="Group 26"/>
              <p:cNvGrpSpPr/>
              <p:nvPr/>
            </p:nvGrpSpPr>
            <p:grpSpPr>
              <a:xfrm>
                <a:off x="182880" y="173699"/>
                <a:ext cx="8778240" cy="6510602"/>
                <a:chOff x="182880" y="173699"/>
                <a:chExt cx="8778240" cy="6510602"/>
              </a:xfrm>
            </p:grpSpPr>
            <p:sp>
              <p:nvSpPr>
                <p:cNvPr id="29" name="Rectangle 28"/>
                <p:cNvSpPr/>
                <p:nvPr/>
              </p:nvSpPr>
              <p:spPr>
                <a:xfrm>
                  <a:off x="182880" y="173699"/>
                  <a:ext cx="8778240" cy="6510602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12700">
                  <a:noFill/>
                </a:ln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scene3d>
                  <a:camera prst="perspectiveFront" fov="4800000"/>
                  <a:lightRig rig="threePt" dir="t"/>
                </a:scene3d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30" name="Group 10"/>
                <p:cNvGrpSpPr/>
                <p:nvPr/>
              </p:nvGrpSpPr>
              <p:grpSpPr>
                <a:xfrm>
                  <a:off x="256032" y="237744"/>
                  <a:ext cx="8622792" cy="6364224"/>
                  <a:chOff x="247157" y="247430"/>
                  <a:chExt cx="8622792" cy="6364224"/>
                </a:xfrm>
              </p:grpSpPr>
              <p:sp>
                <p:nvSpPr>
                  <p:cNvPr id="31" name="Rectangle 30"/>
                  <p:cNvSpPr>
                    <a:spLocks/>
                  </p:cNvSpPr>
                  <p:nvPr/>
                </p:nvSpPr>
                <p:spPr>
                  <a:xfrm>
                    <a:off x="247157" y="247430"/>
                    <a:ext cx="8622792" cy="6364224"/>
                  </a:xfrm>
                  <a:prstGeom prst="rect">
                    <a:avLst/>
                  </a:prstGeom>
                  <a:noFill/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/>
                  </a:p>
                </p:txBody>
              </p:sp>
              <p:cxnSp>
                <p:nvCxnSpPr>
                  <p:cNvPr id="32" name="Straight Connector 31"/>
                  <p:cNvCxnSpPr/>
                  <p:nvPr/>
                </p:nvCxnSpPr>
                <p:spPr>
                  <a:xfrm>
                    <a:off x="247157" y="6389024"/>
                    <a:ext cx="8622792" cy="1588"/>
                  </a:xfrm>
                  <a:prstGeom prst="line">
                    <a:avLst/>
                  </a:prstGeom>
                  <a:noFill/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</p:grpSp>
          <p:sp>
            <p:nvSpPr>
              <p:cNvPr id="28" name="Rectangle 27"/>
              <p:cNvSpPr/>
              <p:nvPr/>
            </p:nvSpPr>
            <p:spPr>
              <a:xfrm rot="5400000">
                <a:off x="801086" y="3274090"/>
                <a:ext cx="6135624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  <p:sp>
          <p:nvSpPr>
            <p:cNvPr id="25" name="Rectangle 24"/>
            <p:cNvSpPr/>
            <p:nvPr/>
          </p:nvSpPr>
          <p:spPr>
            <a:xfrm rot="10800000">
              <a:off x="258763" y="1594462"/>
              <a:ext cx="357530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694329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672323"/>
            <a:ext cx="3008313" cy="3403040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E5BD0-E019-440E-B711-75A96DDE8285}" type="datetimeFigureOut">
              <a:rPr lang="en-US" smtClean="0"/>
              <a:t>3/2/2014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47DA4-EF11-49F6-9100-1BFB29C45516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352892" y="310123"/>
            <a:ext cx="3398837" cy="1204912"/>
          </a:xfrm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6" name="Group 1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8" name="Rectangle 17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9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0" name="Rectangle 19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21" name="Straight Connector 20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17" name="Rectangle 16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691640"/>
            <a:ext cx="3008376" cy="914400"/>
          </a:xfrm>
        </p:spPr>
        <p:txBody>
          <a:bodyPr anchor="b">
            <a:no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38559" y="612775"/>
            <a:ext cx="4114800" cy="546811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2" y="2670048"/>
            <a:ext cx="3008376" cy="3401568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E5BD0-E019-440E-B711-75A96DDE8285}" type="datetimeFigureOut">
              <a:rPr lang="en-US" smtClean="0"/>
              <a:t>3/2/2014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47DA4-EF11-49F6-9100-1BFB29C455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7" name="Group 16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9" name="Rectangle 18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1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2" name="Rectangle 21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23" name="Straight Connector 22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20" name="Rectangle 19"/>
            <p:cNvSpPr/>
            <p:nvPr/>
          </p:nvSpPr>
          <p:spPr>
            <a:xfrm>
              <a:off x="256032" y="4203192"/>
              <a:ext cx="8622792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1" y="4287819"/>
            <a:ext cx="8021977" cy="916193"/>
          </a:xfrm>
        </p:spPr>
        <p:txBody>
          <a:bodyPr anchor="b">
            <a:no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6347" y="331694"/>
            <a:ext cx="8421624" cy="3783106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1" y="5271247"/>
            <a:ext cx="8021977" cy="1013011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spcBef>
                <a:spcPts val="0"/>
              </a:spcBef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E5BD0-E019-440E-B711-75A96DDE8285}" type="datetimeFigureOut">
              <a:rPr lang="en-US" smtClean="0"/>
              <a:t>3/2/2014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47DA4-EF11-49F6-9100-1BFB29C455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4" name="Rectangle 13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5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6" name="Rectangle 15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7" name="Straight Connector 16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8" name="Rectangle 17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E5BD0-E019-440E-B711-75A96DDE8285}" type="datetimeFigureOut">
              <a:rPr lang="en-US" smtClean="0"/>
              <a:t>3/2/2014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47DA4-EF11-49F6-9100-1BFB29C455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4" name="Group 13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6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17" name="Rectangle 16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19" name="Straight Connector 18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18" name="Rectangle 17"/>
            <p:cNvSpPr/>
            <p:nvPr/>
          </p:nvSpPr>
          <p:spPr>
            <a:xfrm rot="5400000">
              <a:off x="4242277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399" y="609600"/>
            <a:ext cx="1416423" cy="5516563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222" y="609600"/>
            <a:ext cx="6279777" cy="5516563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E5BD0-E019-440E-B711-75A96DDE8285}" type="datetimeFigureOut">
              <a:rPr lang="en-US" smtClean="0"/>
              <a:t>3/2/2014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47DA4-EF11-49F6-9100-1BFB29C455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3" name="Rectangle 12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9" name="Rectangle 18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0" name="Straight Connector 19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1" name="Rectangle 20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E5BD0-E019-440E-B711-75A96DDE8285}" type="datetimeFigureOut">
              <a:rPr lang="en-US" smtClean="0"/>
              <a:t>3/2/2014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47DA4-EF11-49F6-9100-1BFB29C455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486873" y="411480"/>
            <a:ext cx="8170254" cy="6035040"/>
            <a:chOff x="486873" y="411480"/>
            <a:chExt cx="8170254" cy="6035040"/>
          </a:xfrm>
        </p:grpSpPr>
        <p:sp>
          <p:nvSpPr>
            <p:cNvPr id="12" name="Rectangle 11"/>
            <p:cNvSpPr/>
            <p:nvPr/>
          </p:nvSpPr>
          <p:spPr>
            <a:xfrm>
              <a:off x="486873" y="411480"/>
              <a:ext cx="8170254" cy="60350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" name="Group 11"/>
            <p:cNvGrpSpPr/>
            <p:nvPr/>
          </p:nvGrpSpPr>
          <p:grpSpPr>
            <a:xfrm>
              <a:off x="562842" y="475488"/>
              <a:ext cx="7982713" cy="5888736"/>
              <a:chOff x="562842" y="475488"/>
              <a:chExt cx="7982713" cy="5888736"/>
            </a:xfrm>
          </p:grpSpPr>
          <p:sp>
            <p:nvSpPr>
              <p:cNvPr id="8" name="Rectangle 7"/>
              <p:cNvSpPr>
                <a:spLocks/>
              </p:cNvSpPr>
              <p:nvPr/>
            </p:nvSpPr>
            <p:spPr>
              <a:xfrm>
                <a:off x="562843" y="475488"/>
                <a:ext cx="7982712" cy="5888736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9" name="Straight Connector 8"/>
              <p:cNvCxnSpPr/>
              <p:nvPr/>
            </p:nvCxnSpPr>
            <p:spPr>
              <a:xfrm>
                <a:off x="562842" y="6133646"/>
                <a:ext cx="7982712" cy="1472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>
                <a:off x="562842" y="3427528"/>
                <a:ext cx="7982712" cy="1472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0113" y="3442447"/>
            <a:ext cx="7345362" cy="1532965"/>
          </a:xfrm>
        </p:spPr>
        <p:txBody>
          <a:bodyPr anchor="b" anchorCtr="0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0113" y="5029200"/>
            <a:ext cx="7345362" cy="990600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9259" y="6122894"/>
            <a:ext cx="2133600" cy="259317"/>
          </a:xfrm>
        </p:spPr>
        <p:txBody>
          <a:bodyPr/>
          <a:lstStyle/>
          <a:p>
            <a:fld id="{F96E5BD0-E019-440E-B711-75A96DDE8285}" type="datetimeFigureOut">
              <a:rPr lang="en-US" smtClean="0"/>
              <a:t>3/2/2014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4401"/>
            <a:ext cx="2895600" cy="257810"/>
          </a:xfrm>
        </p:spPr>
        <p:txBody>
          <a:bodyPr/>
          <a:lstStyle/>
          <a:p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636493" y="533400"/>
            <a:ext cx="7836408" cy="2828925"/>
          </a:xfrm>
        </p:spPr>
        <p:txBody>
          <a:bodyPr>
            <a:normAutofit/>
          </a:bodyPr>
          <a:lstStyle>
            <a:lvl1pPr>
              <a:buNone/>
              <a:defRPr sz="20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2" name="Rectangle 11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7" name="Rectangle 26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8" name="Straight Connector 27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113" y="1371600"/>
            <a:ext cx="7345362" cy="1676400"/>
          </a:xfrm>
        </p:spPr>
        <p:txBody>
          <a:bodyPr anchor="b" anchorCtr="0">
            <a:noAutofit/>
          </a:bodyPr>
          <a:lstStyle>
            <a:lvl1pPr algn="ctr">
              <a:defRPr sz="5400" b="0" i="0" cap="none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3" y="3134566"/>
            <a:ext cx="7345362" cy="1500187"/>
          </a:xfrm>
        </p:spPr>
        <p:txBody>
          <a:bodyPr anchor="t" anchorCtr="0"/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E5BD0-E019-440E-B711-75A96DDE8285}" type="datetimeFigureOut">
              <a:rPr lang="en-US" smtClean="0"/>
              <a:t>3/2/2014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47DA4-EF11-49F6-9100-1BFB29C455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21" name="Rectangle 20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2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3" name="Rectangle 2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5" name="Rectangle 24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1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199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E5BD0-E019-440E-B711-75A96DDE8285}" type="datetimeFigureOut">
              <a:rPr lang="en-US" smtClean="0"/>
              <a:t>3/2/2014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47DA4-EF11-49F6-9100-1BFB29C455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26" name="Group 2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8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9" name="Rectangle 28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31" name="Straight Connector 30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32" name="Rectangle 31"/>
                <p:cNvSpPr/>
                <p:nvPr/>
              </p:nvSpPr>
              <p:spPr>
                <a:xfrm>
                  <a:off x="247157" y="1612392"/>
                  <a:ext cx="8622792" cy="64008"/>
                </a:xfrm>
                <a:prstGeom prst="rect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3175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</p:grpSp>
        </p:grpSp>
        <p:cxnSp>
          <p:nvCxnSpPr>
            <p:cNvPr id="23" name="Straight Connector 22"/>
            <p:cNvCxnSpPr/>
            <p:nvPr/>
          </p:nvCxnSpPr>
          <p:spPr>
            <a:xfrm rot="16200000" flipH="1">
              <a:off x="2217480" y="4026438"/>
              <a:ext cx="4711326" cy="2286"/>
            </a:xfrm>
            <a:prstGeom prst="line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301" y="1708990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2301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45539" y="1708990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45539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E5BD0-E019-440E-B711-75A96DDE8285}" type="datetimeFigureOut">
              <a:rPr lang="en-US" smtClean="0"/>
              <a:t>3/2/2014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47DA4-EF11-49F6-9100-1BFB29C455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3" name="Rectangle 12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4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5" name="Rectangle 14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6" name="Straight Connector 15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7" name="Rectangle 16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E5BD0-E019-440E-B711-75A96DDE8285}" type="datetimeFigureOut">
              <a:rPr lang="en-US" smtClean="0"/>
              <a:t>3/2/2014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47DA4-EF11-49F6-9100-1BFB29C455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1" name="Rectangle 10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3" name="Rectangle 1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4" name="Straight Connector 1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E5BD0-E019-440E-B711-75A96DDE8285}" type="datetimeFigureOut">
              <a:rPr lang="en-US" smtClean="0"/>
              <a:t>3/2/2014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47DA4-EF11-49F6-9100-1BFB29C455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6" name="Group 1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7" name="Rectangle 16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8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19" name="Rectangle 18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20" name="Straight Connector 19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33" name="Rectangle 32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169892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147888"/>
            <a:ext cx="3008313" cy="3262313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1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E5BD0-E019-440E-B711-75A96DDE8285}" type="datetimeFigureOut">
              <a:rPr lang="en-US" smtClean="0"/>
              <a:t>3/2/2014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47DA4-EF11-49F6-9100-1BFB29C455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00113" y="244158"/>
            <a:ext cx="7345362" cy="13398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2" y="2133601"/>
            <a:ext cx="7345363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3840" y="6371591"/>
            <a:ext cx="2133600" cy="2593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</a:defRPr>
            </a:lvl1pPr>
          </a:lstStyle>
          <a:p>
            <a:fld id="{F96E5BD0-E019-440E-B711-75A96DDE8285}" type="datetimeFigureOut">
              <a:rPr lang="en-US" smtClean="0"/>
              <a:t>3/2/2014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58840" y="6371591"/>
            <a:ext cx="2895600" cy="2578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91000" y="6356350"/>
            <a:ext cx="762000" cy="2714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F1C47DA4-EF11-49F6-9100-1BFB29C4551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79438" indent="-228600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08038" indent="-2286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36638" indent="-228600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265238" indent="-2286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485900" indent="-228600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712913" indent="-228600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947863" indent="-228600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174875" indent="-228600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lang="en-US" sz="1800" kern="1200" dirty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429000"/>
            <a:ext cx="7772400" cy="1470025"/>
          </a:xfrm>
        </p:spPr>
        <p:txBody>
          <a:bodyPr/>
          <a:lstStyle/>
          <a:p>
            <a:r>
              <a:rPr lang="en-US" b="1" dirty="0" err="1" smtClean="0"/>
              <a:t>MaThink</a:t>
            </a:r>
            <a:r>
              <a:rPr lang="en-US" b="1" dirty="0" smtClean="0"/>
              <a:t> 2014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4572000"/>
            <a:ext cx="6400800" cy="1752600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Exploring Structure</a:t>
            </a:r>
          </a:p>
          <a:p>
            <a:r>
              <a:rPr lang="en-US" sz="4000" b="1" dirty="0" smtClean="0"/>
              <a:t>Kelli Wasserman</a:t>
            </a:r>
            <a:endParaRPr lang="en-US" sz="4000" b="1" dirty="0"/>
          </a:p>
        </p:txBody>
      </p:sp>
      <p:pic>
        <p:nvPicPr>
          <p:cNvPr id="1027" name="Picture 3" descr="C:\Users\Kelli\AppData\Local\Microsoft\Windows\Temporary Internet Files\Content.IE5\U40IRTYS\MC900055589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651372"/>
            <a:ext cx="3733800" cy="3387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0876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352800" y="3274873"/>
            <a:ext cx="5334000" cy="175432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/>
              <a:t>What do you </a:t>
            </a:r>
            <a:r>
              <a:rPr lang="en-US" sz="5400" i="1" dirty="0" smtClean="0"/>
              <a:t>wonder</a:t>
            </a:r>
            <a:r>
              <a:rPr lang="en-US" sz="5400" dirty="0" smtClean="0"/>
              <a:t>?</a:t>
            </a:r>
            <a:endParaRPr lang="en-US" sz="5400" dirty="0"/>
          </a:p>
        </p:txBody>
      </p:sp>
      <p:pic>
        <p:nvPicPr>
          <p:cNvPr id="6" name="Picture 5" descr="AA053857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962" y="609600"/>
            <a:ext cx="3817838" cy="5567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069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62200"/>
            <a:ext cx="8229600" cy="3962400"/>
          </a:xfrm>
        </p:spPr>
        <p:txBody>
          <a:bodyPr/>
          <a:lstStyle/>
          <a:p>
            <a:r>
              <a:rPr lang="en-US" sz="4000" dirty="0"/>
              <a:t>F</a:t>
            </a:r>
            <a:r>
              <a:rPr lang="en-US" sz="4000" dirty="0" smtClean="0"/>
              <a:t>ind a general rule that applies to all of the foregoing exercises.</a:t>
            </a:r>
          </a:p>
          <a:p>
            <a:r>
              <a:rPr lang="en-US" sz="4000" dirty="0" smtClean="0"/>
              <a:t>Is the rule you found always true?</a:t>
            </a:r>
          </a:p>
          <a:p>
            <a:r>
              <a:rPr lang="en-US" sz="4000" dirty="0" smtClean="0"/>
              <a:t>How would you prove or convince others that your claim is true?</a:t>
            </a:r>
          </a:p>
          <a:p>
            <a:endParaRPr lang="en-US" dirty="0"/>
          </a:p>
        </p:txBody>
      </p:sp>
      <p:pic>
        <p:nvPicPr>
          <p:cNvPr id="4" name="Picture 2" descr="C:\Users\Kelli\AppData\Local\Microsoft\Windows\Temporary Internet Files\Content.IE5\U40IRTYS\MC900293508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381001"/>
            <a:ext cx="2661555" cy="1981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143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Does it always work?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981200"/>
            <a:ext cx="7345363" cy="3931920"/>
          </a:xfrm>
        </p:spPr>
        <p:txBody>
          <a:bodyPr/>
          <a:lstStyle/>
          <a:p>
            <a:r>
              <a:rPr lang="en-US" sz="4000" dirty="0" smtClean="0"/>
              <a:t>What if you have numbers that are not multiples of 4?</a:t>
            </a:r>
          </a:p>
          <a:p>
            <a:pPr lvl="2"/>
            <a:r>
              <a:rPr lang="en-US" sz="4000" dirty="0" smtClean="0"/>
              <a:t>5 x 5 = 25</a:t>
            </a:r>
          </a:p>
          <a:p>
            <a:pPr lvl="2"/>
            <a:r>
              <a:rPr lang="en-US" sz="4000" dirty="0" smtClean="0"/>
              <a:t>6 x 4 = ?</a:t>
            </a:r>
          </a:p>
          <a:p>
            <a:pPr lvl="2"/>
            <a:r>
              <a:rPr lang="en-US" sz="4000" dirty="0" smtClean="0"/>
              <a:t>5 x 5 = 6 x 4 + 1?</a:t>
            </a:r>
          </a:p>
          <a:p>
            <a:pPr lvl="2"/>
            <a:endParaRPr lang="en-US" dirty="0"/>
          </a:p>
          <a:p>
            <a:pPr lvl="2"/>
            <a:endParaRPr lang="en-US" dirty="0" smtClean="0"/>
          </a:p>
        </p:txBody>
      </p:sp>
      <p:pic>
        <p:nvPicPr>
          <p:cNvPr id="5122" name="Picture 2" descr="C:\Users\Kelli\AppData\Local\Microsoft\Windows\Temporary Internet Files\Content.IE5\KNZWS69A\MC900441322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3733800"/>
            <a:ext cx="27432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0422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971800"/>
            <a:ext cx="8229600" cy="3505200"/>
          </a:xfrm>
        </p:spPr>
        <p:txBody>
          <a:bodyPr/>
          <a:lstStyle/>
          <a:p>
            <a:r>
              <a:rPr lang="en-US" dirty="0" smtClean="0"/>
              <a:t>What if the numbers are NOT positive?</a:t>
            </a:r>
          </a:p>
          <a:p>
            <a:pPr marL="914400" lvl="2" indent="0">
              <a:buNone/>
            </a:pPr>
            <a:r>
              <a:rPr lang="en-US" sz="4400" dirty="0" smtClean="0"/>
              <a:t>-3 x -3 = _______</a:t>
            </a:r>
          </a:p>
          <a:p>
            <a:pPr marL="914400" lvl="2" indent="0">
              <a:buNone/>
            </a:pPr>
            <a:r>
              <a:rPr lang="en-US" sz="4400" dirty="0" smtClean="0"/>
              <a:t>____ x _____ = _______</a:t>
            </a:r>
          </a:p>
          <a:p>
            <a:pPr marL="914400" lvl="2" indent="0">
              <a:buNone/>
            </a:pPr>
            <a:r>
              <a:rPr lang="en-US" dirty="0" smtClean="0"/>
              <a:t>(one more)     (one less)</a:t>
            </a:r>
            <a:endParaRPr lang="en-US" dirty="0"/>
          </a:p>
          <a:p>
            <a:pPr lvl="2"/>
            <a:endParaRPr lang="en-US" dirty="0" smtClean="0"/>
          </a:p>
          <a:p>
            <a:pPr lvl="2"/>
            <a:endParaRPr lang="en-US" dirty="0"/>
          </a:p>
        </p:txBody>
      </p:sp>
      <p:pic>
        <p:nvPicPr>
          <p:cNvPr id="9219" name="Picture 3" descr="C:\Users\Kelli\AppData\Local\Microsoft\Windows\Temporary Internet Files\Content.IE5\KNZWS69A\MC900441428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0"/>
            <a:ext cx="2590572" cy="2590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7984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81000" y="2819400"/>
                <a:ext cx="8382000" cy="3352800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US" sz="3900" dirty="0" smtClean="0"/>
                  <a:t>What if the numbers are unit fractions?</a:t>
                </a:r>
              </a:p>
              <a:p>
                <a:pPr marL="0" indent="0">
                  <a:buNone/>
                </a:pPr>
                <a:r>
                  <a:rPr lang="en-US" sz="3900" dirty="0" smtClean="0"/>
                  <a:t>	</a:t>
                </a:r>
                <a:r>
                  <a:rPr lang="en-US" sz="4800" dirty="0" smtClean="0"/>
                  <a:t> x  = ______</a:t>
                </a:r>
              </a:p>
              <a:p>
                <a:pPr marL="0" indent="0">
                  <a:buNone/>
                </a:pPr>
                <a:endParaRPr lang="en-US" sz="4800" dirty="0"/>
              </a:p>
              <a:p>
                <a:pPr marL="914400" lvl="2" indent="0">
                  <a:buNone/>
                </a:pPr>
                <a:r>
                  <a:rPr lang="en-US" sz="4400" dirty="0"/>
                  <a:t>____ x _____ = </a:t>
                </a:r>
                <a:r>
                  <a:rPr lang="en-US" sz="4400" dirty="0" smtClean="0"/>
                  <a:t>_______</a:t>
                </a:r>
              </a:p>
              <a:p>
                <a:pPr marL="914400" lvl="2" indent="0">
                  <a:buNone/>
                </a:pPr>
                <a:r>
                  <a:rPr lang="en-US" dirty="0" smtClean="0"/>
                  <a:t>(</a:t>
                </a:r>
                <a:r>
                  <a:rPr lang="en-US" dirty="0"/>
                  <a:t>one more)     (one less)</a:t>
                </a: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81000" y="2819400"/>
                <a:ext cx="8382000" cy="3352800"/>
              </a:xfrm>
              <a:blipFill rotWithShape="1">
                <a:blip r:embed="rId3"/>
                <a:stretch>
                  <a:fillRect b="-134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 descr="C:\Users\Kelli\AppData\Local\Microsoft\Windows\Temporary Internet Files\Content.IE5\KNZWS69A\MC900441428[1]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628" y="228828"/>
            <a:ext cx="2590572" cy="2590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9461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Kelli\AppData\Local\Microsoft\Windows\Temporary Internet Files\Content.IE5\KNZWS69A\MC900441428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0"/>
            <a:ext cx="2590572" cy="2590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ounded Rectangle 4"/>
          <p:cNvSpPr/>
          <p:nvPr/>
        </p:nvSpPr>
        <p:spPr>
          <a:xfrm>
            <a:off x="1524000" y="2971800"/>
            <a:ext cx="6477000" cy="2667000"/>
          </a:xfrm>
          <a:prstGeom prst="round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/>
              <a:t>Try it with another set of numbers you think might be problematic.</a:t>
            </a:r>
          </a:p>
        </p:txBody>
      </p:sp>
    </p:spTree>
    <p:extLst>
      <p:ext uri="{BB962C8B-B14F-4D97-AF65-F5344CB8AC3E}">
        <p14:creationId xmlns:p14="http://schemas.microsoft.com/office/powerpoint/2010/main" val="423939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3124200"/>
            <a:ext cx="6934200" cy="2819400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What does this look like?</a:t>
            </a:r>
            <a:br>
              <a:rPr lang="en-US" dirty="0" smtClean="0"/>
            </a:br>
            <a:r>
              <a:rPr lang="en-US" dirty="0" smtClean="0"/>
              <a:t>Can you show, </a:t>
            </a:r>
            <a:r>
              <a:rPr lang="en-US" i="1" dirty="0" smtClean="0"/>
              <a:t>geometrically</a:t>
            </a:r>
            <a:r>
              <a:rPr lang="en-US" dirty="0" smtClean="0"/>
              <a:t>, what is happening?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Content Placeholder 3" descr="AA002733.png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03" b="6003"/>
          <a:stretch>
            <a:fillRect/>
          </a:stretch>
        </p:blipFill>
        <p:spPr>
          <a:xfrm>
            <a:off x="2590800" y="685800"/>
            <a:ext cx="3886200" cy="2137260"/>
          </a:xfrm>
        </p:spPr>
      </p:pic>
    </p:spTree>
    <p:extLst>
      <p:ext uri="{BB962C8B-B14F-4D97-AF65-F5344CB8AC3E}">
        <p14:creationId xmlns:p14="http://schemas.microsoft.com/office/powerpoint/2010/main" val="2137023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look at: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0112" y="2285999"/>
            <a:ext cx="7345363" cy="3779521"/>
          </a:xfrm>
        </p:spPr>
        <p:txBody>
          <a:bodyPr/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sz="4400" dirty="0" smtClean="0"/>
              <a:t>15 x 15</a:t>
            </a:r>
          </a:p>
          <a:p>
            <a:pPr marL="0" indent="0" algn="ctr">
              <a:buNone/>
            </a:pPr>
            <a:r>
              <a:rPr lang="en-US" sz="4400" dirty="0" smtClean="0"/>
              <a:t>17 x 13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1285515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Mental Math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657600"/>
            <a:ext cx="8229600" cy="2468563"/>
          </a:xfrm>
        </p:spPr>
        <p:txBody>
          <a:bodyPr/>
          <a:lstStyle/>
          <a:p>
            <a:pPr marL="0" indent="0">
              <a:buNone/>
            </a:pPr>
            <a:endParaRPr lang="en-US" sz="4400" dirty="0" smtClean="0"/>
          </a:p>
          <a:p>
            <a:pPr marL="0" indent="0">
              <a:buNone/>
            </a:pPr>
            <a:endParaRPr lang="en-US" sz="4400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38200" y="2819400"/>
            <a:ext cx="76200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/>
              <a:t>.13 x 7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5309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Mental Math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19400"/>
            <a:ext cx="8229600" cy="3306763"/>
          </a:xfrm>
        </p:spPr>
        <p:txBody>
          <a:bodyPr/>
          <a:lstStyle/>
          <a:p>
            <a:pPr marL="0" indent="0" algn="ctr">
              <a:buNone/>
            </a:pPr>
            <a:r>
              <a:rPr lang="en-US" sz="6000" dirty="0"/>
              <a:t>2.1 x 2.9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5123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Warm-up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0113" y="2133601"/>
            <a:ext cx="6186488" cy="3931920"/>
          </a:xfrm>
        </p:spPr>
        <p:txBody>
          <a:bodyPr/>
          <a:lstStyle/>
          <a:p>
            <a:r>
              <a:rPr lang="en-US" dirty="0" smtClean="0"/>
              <a:t>The following series of slides will be timed.</a:t>
            </a:r>
          </a:p>
          <a:p>
            <a:r>
              <a:rPr lang="en-US" dirty="0" smtClean="0"/>
              <a:t>You will have 15 seconds for each slide.</a:t>
            </a:r>
          </a:p>
          <a:p>
            <a:r>
              <a:rPr lang="en-US" dirty="0" smtClean="0"/>
              <a:t>You will need a piece of paper and a pencil.</a:t>
            </a:r>
          </a:p>
          <a:p>
            <a:r>
              <a:rPr lang="en-US" dirty="0" smtClean="0"/>
              <a:t>Write and compute each product.</a:t>
            </a:r>
          </a:p>
          <a:p>
            <a:r>
              <a:rPr lang="en-US" dirty="0" smtClean="0"/>
              <a:t>At the end, you will be comparing your results.</a:t>
            </a:r>
            <a:endParaRPr lang="en-US" dirty="0"/>
          </a:p>
        </p:txBody>
      </p:sp>
      <p:pic>
        <p:nvPicPr>
          <p:cNvPr id="4099" name="Picture 3" descr="C:\Users\Kelli\AppData\Local\Microsoft\Windows\Temporary Internet Files\Content.IE5\U40IRTYS\MC900383596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8372" y="3562685"/>
            <a:ext cx="2088428" cy="2609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1057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ashreg.wav"/>
          </p:stSnd>
        </p:sndAc>
      </p:transition>
    </mc:Choice>
    <mc:Fallback xmlns="">
      <p:transition spd="slow">
        <p:sndAc>
          <p:stSnd>
            <p:snd r:embed="rId4" name="cashreg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Mental Math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19400"/>
            <a:ext cx="8229600" cy="3306763"/>
          </a:xfrm>
        </p:spPr>
        <p:txBody>
          <a:bodyPr/>
          <a:lstStyle/>
          <a:p>
            <a:pPr marL="0" indent="0" algn="ctr">
              <a:buNone/>
            </a:pPr>
            <a:r>
              <a:rPr lang="en-US" sz="6000" dirty="0"/>
              <a:t>3.7 x 43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1935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have we done?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6783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609600" y="1143000"/>
            <a:ext cx="7010400" cy="2209800"/>
          </a:xfrm>
          <a:prstGeom prst="round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000" dirty="0"/>
              <a:t>Where would this type of thinking appear in CCSS and the SMPs?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1447800" y="3657600"/>
            <a:ext cx="7086600" cy="1981200"/>
          </a:xfrm>
          <a:prstGeom prst="round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000" b="1" dirty="0"/>
              <a:t>How does this relate to composition and decomposition of numbers?</a:t>
            </a:r>
          </a:p>
        </p:txBody>
      </p:sp>
    </p:spTree>
    <p:extLst>
      <p:ext uri="{BB962C8B-B14F-4D97-AF65-F5344CB8AC3E}">
        <p14:creationId xmlns:p14="http://schemas.microsoft.com/office/powerpoint/2010/main" val="3011121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4600" y="381000"/>
            <a:ext cx="5867400" cy="1143000"/>
          </a:xfrm>
        </p:spPr>
        <p:txBody>
          <a:bodyPr/>
          <a:lstStyle/>
          <a:p>
            <a:pPr algn="l"/>
            <a:r>
              <a:rPr lang="en-US" b="1" dirty="0" smtClean="0"/>
              <a:t>BIG IDEA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0" y="1905000"/>
            <a:ext cx="6477000" cy="4343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Addition, subtraction, multiplication, and division operate under the same properties in algebra as they do in arithmetic. </a:t>
            </a:r>
          </a:p>
          <a:p>
            <a:pPr marL="514350" indent="-514350" fontAlgn="base">
              <a:buAutoNum type="alphaLcPeriod"/>
            </a:pPr>
            <a:r>
              <a:rPr lang="en-US" dirty="0" smtClean="0"/>
              <a:t>The fundamental properties of number and operations govern how operations behave and relate to one another.</a:t>
            </a:r>
          </a:p>
          <a:p>
            <a:pPr marL="514350" indent="-514350" fontAlgn="base">
              <a:buAutoNum type="alphaLcPeriod"/>
            </a:pPr>
            <a:r>
              <a:rPr lang="en-US" dirty="0" smtClean="0"/>
              <a:t>The fundamental properties are essential to computation and are used more explicitly in some computation strategies than others.</a:t>
            </a:r>
            <a:endParaRPr lang="en-US" dirty="0"/>
          </a:p>
          <a:p>
            <a:endParaRPr lang="en-US" dirty="0"/>
          </a:p>
        </p:txBody>
      </p:sp>
      <p:pic>
        <p:nvPicPr>
          <p:cNvPr id="1028" name="Picture 4" descr="C:\Users\Kelli\AppData\Local\Microsoft\Windows\Temporary Internet Files\Content.IE5\6TBNZVOE\MC900367542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57200"/>
            <a:ext cx="1691547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8022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52801"/>
            <a:ext cx="8153400" cy="31242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Please remember to clean up your space </a:t>
            </a:r>
          </a:p>
          <a:p>
            <a:r>
              <a:rPr lang="en-US" sz="3600" dirty="0" smtClean="0"/>
              <a:t>Please complete your evaluations.</a:t>
            </a:r>
          </a:p>
          <a:p>
            <a:r>
              <a:rPr lang="en-US" sz="3600" dirty="0" smtClean="0"/>
              <a:t>Have a great evening!</a:t>
            </a:r>
            <a:endParaRPr lang="en-US" sz="3600" dirty="0"/>
          </a:p>
        </p:txBody>
      </p:sp>
      <p:pic>
        <p:nvPicPr>
          <p:cNvPr id="6146" name="Picture 2" descr="C:\Users\Kelli\AppData\Local\Microsoft\Windows\Temporary Internet Files\Content.IE5\KNZWS69A\MC900105220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228600"/>
            <a:ext cx="3726942" cy="289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7745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274638"/>
            <a:ext cx="6324600" cy="1143000"/>
          </a:xfrm>
        </p:spPr>
        <p:txBody>
          <a:bodyPr/>
          <a:lstStyle/>
          <a:p>
            <a:r>
              <a:rPr lang="en-US" dirty="0" smtClean="0"/>
              <a:t>Number Launch</a:t>
            </a:r>
            <a:endParaRPr lang="en-US" dirty="0"/>
          </a:p>
        </p:txBody>
      </p:sp>
      <p:pic>
        <p:nvPicPr>
          <p:cNvPr id="1026" name="Picture 2" descr="C:\Users\Kelli\AppData\Local\Microsoft\Windows\Temporary Internet Files\Content.IE5\U40IRTYS\MC900434719[1].pn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514600"/>
            <a:ext cx="3810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676400" y="2438400"/>
            <a:ext cx="6324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4 x 4 = </a:t>
            </a:r>
          </a:p>
          <a:p>
            <a:pPr algn="ctr"/>
            <a:r>
              <a:rPr lang="en-US" sz="4400" dirty="0" smtClean="0"/>
              <a:t>5 x 3 =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494451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>
        <p:sndAc>
          <p:stSnd>
            <p:snd r:embed="rId2" name="cashreg.wav"/>
          </p:stSnd>
        </p:sndAc>
      </p:transition>
    </mc:Choice>
    <mc:Fallback xmlns="">
      <p:transition spd="slow" advClick="0" advTm="15000">
        <p:sndAc>
          <p:stSnd>
            <p:snd r:embed="rId4" name="cashreg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74638"/>
            <a:ext cx="6324600" cy="1143000"/>
          </a:xfrm>
        </p:spPr>
        <p:txBody>
          <a:bodyPr/>
          <a:lstStyle/>
          <a:p>
            <a:r>
              <a:rPr lang="en-US" dirty="0" smtClean="0"/>
              <a:t>Number Launch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658319" y="2439650"/>
            <a:ext cx="6324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/>
              <a:t>8</a:t>
            </a:r>
            <a:r>
              <a:rPr lang="en-US" sz="4400" dirty="0" smtClean="0"/>
              <a:t> x 8 = </a:t>
            </a:r>
          </a:p>
          <a:p>
            <a:pPr algn="ctr"/>
            <a:r>
              <a:rPr lang="en-US" sz="4400" dirty="0"/>
              <a:t>9</a:t>
            </a:r>
            <a:r>
              <a:rPr lang="en-US" sz="4400" dirty="0" smtClean="0"/>
              <a:t> x 7 =</a:t>
            </a:r>
            <a:endParaRPr lang="en-US" sz="4400" dirty="0"/>
          </a:p>
        </p:txBody>
      </p:sp>
      <p:pic>
        <p:nvPicPr>
          <p:cNvPr id="6" name="Picture 2" descr="C:\Users\Kelli\AppData\Local\Microsoft\Windows\Temporary Internet Files\Content.IE5\U40IRTYS\MC900434719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514600"/>
            <a:ext cx="3810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724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>
        <p:sndAc>
          <p:stSnd>
            <p:snd r:embed="rId2" name="cashreg.wav"/>
          </p:stSnd>
        </p:sndAc>
      </p:transition>
    </mc:Choice>
    <mc:Fallback xmlns="">
      <p:transition spd="slow" advClick="0" advTm="15000">
        <p:sndAc>
          <p:stSnd>
            <p:snd r:embed="rId4" name="cashreg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274638"/>
            <a:ext cx="6324600" cy="1143000"/>
          </a:xfrm>
        </p:spPr>
        <p:txBody>
          <a:bodyPr/>
          <a:lstStyle/>
          <a:p>
            <a:r>
              <a:rPr lang="en-US" dirty="0" smtClean="0"/>
              <a:t>Number Launch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676400" y="2438400"/>
            <a:ext cx="6324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12 x 12 = </a:t>
            </a:r>
          </a:p>
          <a:p>
            <a:pPr algn="ctr"/>
            <a:r>
              <a:rPr lang="en-US" sz="4400" dirty="0" smtClean="0"/>
              <a:t>13 x 11 =</a:t>
            </a:r>
            <a:endParaRPr lang="en-US" sz="4400" dirty="0"/>
          </a:p>
        </p:txBody>
      </p:sp>
      <p:pic>
        <p:nvPicPr>
          <p:cNvPr id="6" name="Picture 2" descr="C:\Users\Kelli\AppData\Local\Microsoft\Windows\Temporary Internet Files\Content.IE5\U40IRTYS\MC900434719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514600"/>
            <a:ext cx="3810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724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>
        <p:sndAc>
          <p:stSnd>
            <p:snd r:embed="rId2" name="cashreg.wav"/>
          </p:stSnd>
        </p:sndAc>
      </p:transition>
    </mc:Choice>
    <mc:Fallback xmlns="">
      <p:transition spd="slow" advClick="0" advTm="15000">
        <p:sndAc>
          <p:stSnd>
            <p:snd r:embed="rId4" name="cashreg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274638"/>
            <a:ext cx="6324600" cy="1143000"/>
          </a:xfrm>
        </p:spPr>
        <p:txBody>
          <a:bodyPr/>
          <a:lstStyle/>
          <a:p>
            <a:r>
              <a:rPr lang="en-US" dirty="0" smtClean="0"/>
              <a:t>Number Launch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676400" y="2439650"/>
            <a:ext cx="6324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16 x 16 = </a:t>
            </a:r>
          </a:p>
          <a:p>
            <a:pPr algn="ctr"/>
            <a:r>
              <a:rPr lang="en-US" sz="4400" dirty="0" smtClean="0"/>
              <a:t>17 x 15 =</a:t>
            </a:r>
            <a:endParaRPr lang="en-US" sz="4400" dirty="0"/>
          </a:p>
        </p:txBody>
      </p:sp>
      <p:pic>
        <p:nvPicPr>
          <p:cNvPr id="6" name="Picture 2" descr="C:\Users\Kelli\AppData\Local\Microsoft\Windows\Temporary Internet Files\Content.IE5\U40IRTYS\MC900434719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514600"/>
            <a:ext cx="3810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724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>
        <p:sndAc>
          <p:stSnd>
            <p:snd r:embed="rId2" name="cashreg.wav"/>
          </p:stSnd>
        </p:sndAc>
      </p:transition>
    </mc:Choice>
    <mc:Fallback xmlns="">
      <p:transition spd="slow" advClick="0" advTm="15000">
        <p:sndAc>
          <p:stSnd>
            <p:snd r:embed="rId4" name="cashreg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Compare...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8800"/>
            <a:ext cx="7543800" cy="429736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3600" dirty="0" smtClean="0"/>
              <a:t>4 x 4 =			</a:t>
            </a:r>
            <a:r>
              <a:rPr lang="en-US" sz="3600" dirty="0"/>
              <a:t>	</a:t>
            </a:r>
            <a:r>
              <a:rPr lang="en-US" sz="3600" dirty="0" smtClean="0"/>
              <a:t>	12 x 12 = </a:t>
            </a:r>
          </a:p>
          <a:p>
            <a:pPr marL="0" indent="0">
              <a:buNone/>
            </a:pPr>
            <a:r>
              <a:rPr lang="en-US" sz="3600" dirty="0" smtClean="0"/>
              <a:t>5 x 3 =					13 x 11 =</a:t>
            </a:r>
          </a:p>
          <a:p>
            <a:pPr marL="0" indent="0">
              <a:buNone/>
            </a:pPr>
            <a:endParaRPr lang="en-US" sz="3600" dirty="0" smtClean="0"/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endParaRPr lang="en-US" sz="3600" dirty="0" smtClean="0"/>
          </a:p>
          <a:p>
            <a:pPr marL="0" indent="0">
              <a:buNone/>
            </a:pPr>
            <a:r>
              <a:rPr lang="en-US" sz="3600" dirty="0" smtClean="0"/>
              <a:t>8 x 8 = 					16 x 16 = </a:t>
            </a:r>
          </a:p>
          <a:p>
            <a:pPr marL="0" indent="0">
              <a:buNone/>
            </a:pPr>
            <a:r>
              <a:rPr lang="en-US" sz="3600" dirty="0" smtClean="0"/>
              <a:t>9 x 7 =					17 x 15 =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7170" name="Picture 2" descr="C:\Users\Kelli\AppData\Local\Microsoft\Windows\Temporary Internet Files\Content.IE5\9MXFTQP2\MC900435278[1].wm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5255" y="2819400"/>
            <a:ext cx="2745945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6283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Can you solve the following?</a:t>
            </a:r>
            <a:endParaRPr lang="en-US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981200"/>
            <a:ext cx="8153400" cy="4144963"/>
          </a:xfrm>
        </p:spPr>
        <p:txBody>
          <a:bodyPr>
            <a:normAutofit fontScale="92500" lnSpcReduction="20000"/>
          </a:bodyPr>
          <a:lstStyle/>
          <a:p>
            <a:r>
              <a:rPr lang="en-US" sz="4000" dirty="0" smtClean="0"/>
              <a:t>Given:  256 x 256 = 65,536</a:t>
            </a:r>
          </a:p>
          <a:p>
            <a:r>
              <a:rPr lang="en-US" sz="4000" dirty="0" smtClean="0"/>
              <a:t>Find:     257 x 255 = </a:t>
            </a:r>
          </a:p>
          <a:p>
            <a:endParaRPr lang="en-US" sz="4000" dirty="0"/>
          </a:p>
          <a:p>
            <a:endParaRPr lang="en-US" sz="4000" dirty="0" smtClean="0"/>
          </a:p>
          <a:p>
            <a:r>
              <a:rPr lang="en-US" sz="4000" dirty="0" smtClean="0"/>
              <a:t>Given:  20 x 20 = 400</a:t>
            </a:r>
          </a:p>
          <a:p>
            <a:r>
              <a:rPr lang="en-US" sz="4000" dirty="0" smtClean="0"/>
              <a:t>Find:  ____ x ____ = 399</a:t>
            </a:r>
            <a:endParaRPr lang="en-US" sz="4000" dirty="0"/>
          </a:p>
        </p:txBody>
      </p:sp>
      <p:pic>
        <p:nvPicPr>
          <p:cNvPr id="2050" name="Picture 2" descr="C:\Users\Kelli\AppData\Local\Microsoft\Windows\Temporary Internet Files\Content.IE5\KNZWS69A\MC900078622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1795462"/>
            <a:ext cx="1857375" cy="3995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2205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66800" y="762000"/>
            <a:ext cx="7010400" cy="258532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5400" dirty="0"/>
              <a:t>Explain to someone at your table what is happening. </a:t>
            </a:r>
          </a:p>
        </p:txBody>
      </p:sp>
      <p:pic>
        <p:nvPicPr>
          <p:cNvPr id="7" name="Picture 6" descr="j031673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1600" y="3657600"/>
            <a:ext cx="4064000" cy="2736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6042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apital">
  <a:themeElements>
    <a:clrScheme name="Capital">
      <a:dk1>
        <a:srgbClr val="000000"/>
      </a:dk1>
      <a:lt1>
        <a:srgbClr val="FFFFFF"/>
      </a:lt1>
      <a:dk2>
        <a:srgbClr val="6F6D5D"/>
      </a:dk2>
      <a:lt2>
        <a:srgbClr val="7C8F97"/>
      </a:lt2>
      <a:accent1>
        <a:srgbClr val="4B5A60"/>
      </a:accent1>
      <a:accent2>
        <a:srgbClr val="9C5238"/>
      </a:accent2>
      <a:accent3>
        <a:srgbClr val="504539"/>
      </a:accent3>
      <a:accent4>
        <a:srgbClr val="C1AD79"/>
      </a:accent4>
      <a:accent5>
        <a:srgbClr val="667559"/>
      </a:accent5>
      <a:accent6>
        <a:srgbClr val="BAD6AD"/>
      </a:accent6>
      <a:hlink>
        <a:srgbClr val="524A82"/>
      </a:hlink>
      <a:folHlink>
        <a:srgbClr val="8F9954"/>
      </a:folHlink>
    </a:clrScheme>
    <a:fontScheme name="Capital">
      <a:majorFont>
        <a:latin typeface="Calisto MT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Calisto MT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Capita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atMod val="150000"/>
                <a:lumMod val="50000"/>
              </a:schemeClr>
              <a:schemeClr val="phClr">
                <a:satMod val="300000"/>
                <a:lumMod val="125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atMod val="135000"/>
                <a:lumMod val="80000"/>
              </a:schemeClr>
              <a:schemeClr val="phClr">
                <a:satMod val="250000"/>
                <a:lumMod val="15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>
              <a:shade val="90000"/>
            </a:schemeClr>
          </a:solidFill>
          <a:prstDash val="solid"/>
        </a:ln>
        <a:ln w="44450" cap="flat" cmpd="sng" algn="ctr">
          <a:solidFill>
            <a:schemeClr val="phClr">
              <a:shade val="85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sx="101000" sy="101000" algn="ctr" rotWithShape="0">
              <a:srgbClr val="000000">
                <a:alpha val="40000"/>
              </a:srgbClr>
            </a:outerShdw>
          </a:effectLst>
          <a:scene3d>
            <a:camera prst="perspectiveFront" fov="3000000"/>
            <a:lightRig rig="threePt" dir="tl"/>
          </a:scene3d>
          <a:sp3d>
            <a:bevelT w="0" h="0"/>
          </a:sp3d>
        </a:effectStyle>
        <a:effectStyle>
          <a:effectLst>
            <a:innerShdw blurRad="190500">
              <a:srgbClr val="000000">
                <a:alpha val="50000"/>
              </a:srgbClr>
            </a:innerShdw>
          </a:effectLst>
          <a:scene3d>
            <a:camera prst="perspectiveFront" fov="4800000"/>
            <a:lightRig rig="twoPt" dir="t">
              <a:rot lat="0" lon="0" rev="4800000"/>
            </a:lightRig>
          </a:scene3d>
          <a:sp3d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3">
            <a:duotone>
              <a:schemeClr val="phClr">
                <a:satMod val="150000"/>
                <a:lumMod val="50000"/>
              </a:schemeClr>
              <a:schemeClr val="phClr">
                <a:satMod val="400000"/>
                <a:lumMod val="16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Capital.thmx</Template>
  <TotalTime>2882</TotalTime>
  <Words>680</Words>
  <Application>Microsoft Office PowerPoint</Application>
  <PresentationFormat>On-screen Show (4:3)</PresentationFormat>
  <Paragraphs>126</Paragraphs>
  <Slides>24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Capital</vt:lpstr>
      <vt:lpstr>MaThink 2014</vt:lpstr>
      <vt:lpstr>Warm-up</vt:lpstr>
      <vt:lpstr>Number Launch</vt:lpstr>
      <vt:lpstr>Number Launch</vt:lpstr>
      <vt:lpstr>Number Launch</vt:lpstr>
      <vt:lpstr>Number Launch</vt:lpstr>
      <vt:lpstr>Compare...</vt:lpstr>
      <vt:lpstr>Can you solve the following?</vt:lpstr>
      <vt:lpstr>PowerPoint Presentation</vt:lpstr>
      <vt:lpstr>PowerPoint Presentation</vt:lpstr>
      <vt:lpstr>PowerPoint Presentation</vt:lpstr>
      <vt:lpstr>Does it always work?</vt:lpstr>
      <vt:lpstr>PowerPoint Presentation</vt:lpstr>
      <vt:lpstr>PowerPoint Presentation</vt:lpstr>
      <vt:lpstr>PowerPoint Presentation</vt:lpstr>
      <vt:lpstr> What does this look like? Can you show, geometrically, what is happening? </vt:lpstr>
      <vt:lpstr>Let’s look at:</vt:lpstr>
      <vt:lpstr>Mental Math</vt:lpstr>
      <vt:lpstr>Mental Math</vt:lpstr>
      <vt:lpstr>Mental Math</vt:lpstr>
      <vt:lpstr>What have we done?</vt:lpstr>
      <vt:lpstr>PowerPoint Presentation</vt:lpstr>
      <vt:lpstr>BIG IDEA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ACES 2013 Summer Institute</dc:title>
  <dc:creator>Kelli</dc:creator>
  <cp:lastModifiedBy>Samurai</cp:lastModifiedBy>
  <cp:revision>41</cp:revision>
  <dcterms:created xsi:type="dcterms:W3CDTF">2013-07-01T22:17:58Z</dcterms:created>
  <dcterms:modified xsi:type="dcterms:W3CDTF">2014-03-03T00:22:27Z</dcterms:modified>
</cp:coreProperties>
</file>